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S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8" d="100"/>
          <a:sy n="98" d="100"/>
        </p:scale>
        <p:origin x="5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B68FD3-B136-4BBF-A449-E4347D02D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48BB7CC-6CBE-4A50-AA63-ED498CD59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B72FD6-4C42-4109-B149-9218DDA4E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2F8BBAB-1A23-4962-896F-420C5A390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BC2BD2-955D-43E9-9C76-E8AF5A95F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4282073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A22F3F-6C51-4EEC-A879-3FD89921F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272F59F-17CC-4EAA-85E9-D1B871F47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44D2FD-12A6-4010-92E1-A0E77E0C4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2891689-C0DE-4D01-A76D-E6BA46472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36C9188-01EF-4E91-9F10-A2EA7CC20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111952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8BEB608-49C5-4DF8-913F-F160A7B44B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D299FDC-E390-4DB8-A779-E5768F365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CAFE7C-778F-436D-8CFC-A09EE492C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CE35F27-C80D-442F-B722-8E64043A0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6A17CFF-CA48-40DE-9A13-B05A68AF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40615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83D8F8-0F83-4A38-A06C-4AF914C4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E947F43-B287-47F1-8585-1E7457FA9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807558-B9CD-4990-BF3B-C2E94099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E93FEBF-1147-4D6F-B897-86181DF34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EAD978-5C5B-40B5-9509-5EF63841B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854517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D4AAE7-92B6-4CE0-8842-A1A84EBCD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B8E8506-5505-4BB3-AE2B-896B1E12DF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8FFDA0-7863-4FEC-860B-FBA3ED2D2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E1EDF6-6A33-4F2B-8464-A9C06F4F3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44B7E9-C317-4C32-BF54-860E619C7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88639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534872-D642-4D70-9387-7E1628594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3D8D93-BEDA-41B8-AB9B-63986F7D33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E8B05D6-A0B7-414B-B131-58753788D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36C1B5B-23F3-4658-B610-E6270B48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8E5DAE9-3729-477D-A9BD-227FC41D1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4673D21-8395-4BB9-B5FC-8F656F45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71993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AC3B3C4-1086-41F7-91B4-369519F9C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1A4AB7F-E869-4269-BC19-6FE0BFC71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96FB58-2B84-41A1-BDD2-1B29A86F23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1CDCC08-71E4-4DFF-BFA1-A013B49985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8FE6AEC-FE68-4208-86D8-DED19D99DC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6A5C7B3A-EEF7-4535-9BBA-A58AECAF1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D943D1FD-CD59-4067-9B87-4685E3DE2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86D926D-D094-4D72-BB2D-8EE7D3EA4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38528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B777B3-EBE2-4801-B3B5-BD486C744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6896552-4B9B-4C77-9BC4-0E850386B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CB27FBE-A114-448A-A0DE-027F3804D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97333AE-4514-4CDF-9427-14874C814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20560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A0C99AF-EAAD-415D-A81E-052FA915D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843018-E5B3-489D-8E6C-5CAD4DE7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81A6D4F-15FF-4421-A783-5B4E620A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2762757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22AD4D-A111-41A2-AE29-569501C4D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6470F0-4B6B-48ED-98A4-34F4A5412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60B08D-0FF3-440E-9BE1-9784A10C2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D71679F-F31E-4BBF-A51C-1F47DC5CB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02B1853-A65F-48BA-8032-C1EC48A2B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BAB31C-40B9-46F3-AD28-64F079B84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354487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30BB0A-E410-4447-AE9B-D3B94D918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31F753F-ADB9-4748-808D-AD204AA957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SG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B2C1DD5-63D3-499C-B8B9-AE070CC39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575AA3F-9811-497D-B2AB-02BC60AEF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A44721-9AE4-4637-894F-7DC64E15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SG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6F072BF-ECB2-47BF-A6C6-7E417D510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132321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FA1D65C-B775-43D5-8C4D-DE3736888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SG" alt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590B5B4-39B5-4758-8C8F-5D97EED49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zh-SG" alt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462F1B-5E58-4840-ACED-EAB6A258A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D7BD2-7BEA-41B1-8488-3BBE5F8248A1}" type="datetimeFigureOut">
              <a:rPr lang="zh-SG" altLang="en-US" smtClean="0"/>
              <a:t>2/12/2024</a:t>
            </a:fld>
            <a:endParaRPr lang="zh-SG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55BD388-B779-47B9-AACB-5D72891EE2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SG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B536FC0-B455-4C3C-AB9F-A6CFDAF93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7011-8DD4-4F40-966E-9428A1839DA4}" type="slidenum">
              <a:rPr lang="zh-SG" altLang="en-US" smtClean="0"/>
              <a:t>‹#›</a:t>
            </a:fld>
            <a:endParaRPr lang="zh-SG" altLang="en-US"/>
          </a:p>
        </p:txBody>
      </p:sp>
    </p:spTree>
    <p:extLst>
      <p:ext uri="{BB962C8B-B14F-4D97-AF65-F5344CB8AC3E}">
        <p14:creationId xmlns:p14="http://schemas.microsoft.com/office/powerpoint/2010/main" val="11266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S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6C6CA4-3438-4992-9763-FE1E6A1BC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SQL</a:t>
            </a:r>
            <a:r>
              <a:rPr lang="zh-CN" altLang="en-US"/>
              <a:t>查询图示</a:t>
            </a:r>
            <a:endParaRPr lang="zh-SG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0CD8DC0-7218-4F15-AFC5-C9FA637CAA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SG" dirty="0"/>
              <a:t>L. Zhang</a:t>
            </a:r>
            <a:endParaRPr lang="zh-SG" altLang="en-US" dirty="0"/>
          </a:p>
        </p:txBody>
      </p:sp>
    </p:spTree>
    <p:extLst>
      <p:ext uri="{BB962C8B-B14F-4D97-AF65-F5344CB8AC3E}">
        <p14:creationId xmlns:p14="http://schemas.microsoft.com/office/powerpoint/2010/main" val="1497847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文本框 40">
            <a:extLst>
              <a:ext uri="{FF2B5EF4-FFF2-40B4-BE49-F238E27FC236}">
                <a16:creationId xmlns:a16="http://schemas.microsoft.com/office/drawing/2014/main" id="{532FED9A-2E16-4D2B-97BB-63C3350CA542}"/>
              </a:ext>
            </a:extLst>
          </p:cNvPr>
          <p:cNvSpPr txBox="1"/>
          <p:nvPr/>
        </p:nvSpPr>
        <p:spPr>
          <a:xfrm>
            <a:off x="200700" y="712274"/>
            <a:ext cx="93977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SG" sz="2000" b="1" dirty="0"/>
              <a:t>FROM (</a:t>
            </a:r>
            <a:r>
              <a:rPr lang="zh-CN" altLang="en-US" sz="2000" b="1" dirty="0">
                <a:solidFill>
                  <a:srgbClr val="FF0000"/>
                </a:solidFill>
              </a:rPr>
              <a:t>简单表</a:t>
            </a:r>
            <a:r>
              <a:rPr lang="en-US" altLang="zh-CN" sz="2000" b="1" dirty="0"/>
              <a:t>) </a:t>
            </a:r>
            <a:r>
              <a:rPr lang="en-US" altLang="zh-CN" sz="2000" b="1" dirty="0">
                <a:sym typeface="Wingdings" panose="05000000000000000000" pitchFamily="2" charset="2"/>
              </a:rPr>
              <a:t> WHERE (</a:t>
            </a:r>
            <a:r>
              <a:rPr lang="zh-CN" alt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逐行判断</a:t>
            </a:r>
            <a:r>
              <a:rPr lang="en-US" altLang="zh-CN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true/false</a:t>
            </a:r>
            <a:r>
              <a:rPr lang="en-US" altLang="zh-CN" sz="2000" b="1" dirty="0">
                <a:sym typeface="Wingdings" panose="05000000000000000000" pitchFamily="2" charset="2"/>
              </a:rPr>
              <a:t>) </a:t>
            </a:r>
            <a:r>
              <a:rPr lang="zh-CN" altLang="en-US" sz="2000" b="1" dirty="0">
                <a:sym typeface="Wingdings" panose="05000000000000000000" pitchFamily="2" charset="2"/>
              </a:rPr>
              <a:t> </a:t>
            </a:r>
            <a:r>
              <a:rPr lang="en-US" altLang="zh-CN" sz="2000" b="1" dirty="0">
                <a:sym typeface="Wingdings" panose="05000000000000000000" pitchFamily="2" charset="2"/>
              </a:rPr>
              <a:t>SELECT</a:t>
            </a:r>
            <a:r>
              <a:rPr lang="zh-CN" altLang="en-US" sz="2000" b="1" dirty="0">
                <a:sym typeface="Wingdings" panose="05000000000000000000" pitchFamily="2" charset="2"/>
              </a:rPr>
              <a:t> </a:t>
            </a:r>
            <a:r>
              <a:rPr lang="en-US" altLang="zh-CN" sz="2000" b="1" dirty="0">
                <a:sym typeface="Wingdings" panose="05000000000000000000" pitchFamily="2" charset="2"/>
              </a:rPr>
              <a:t>(</a:t>
            </a:r>
            <a:r>
              <a:rPr lang="zh-CN" altLang="en-US" sz="2000" b="1" dirty="0">
                <a:solidFill>
                  <a:srgbClr val="FF0000"/>
                </a:solidFill>
                <a:sym typeface="Wingdings" panose="05000000000000000000" pitchFamily="2" charset="2"/>
              </a:rPr>
              <a:t>提取每一行的特定字段</a:t>
            </a:r>
            <a:r>
              <a:rPr lang="en-US" altLang="zh-CN" sz="2000" b="1" dirty="0">
                <a:sym typeface="Wingdings" panose="05000000000000000000" pitchFamily="2" charset="2"/>
              </a:rPr>
              <a:t>)</a:t>
            </a:r>
            <a:endParaRPr lang="zh-SG" altLang="en-US" sz="2000" b="1" dirty="0"/>
          </a:p>
        </p:txBody>
      </p:sp>
      <p:cxnSp>
        <p:nvCxnSpPr>
          <p:cNvPr id="44" name="直接箭头连接符 43">
            <a:extLst>
              <a:ext uri="{FF2B5EF4-FFF2-40B4-BE49-F238E27FC236}">
                <a16:creationId xmlns:a16="http://schemas.microsoft.com/office/drawing/2014/main" id="{1CED1289-CFEF-4734-B03A-8B18B01F9B0A}"/>
              </a:ext>
            </a:extLst>
          </p:cNvPr>
          <p:cNvCxnSpPr>
            <a:cxnSpLocks/>
            <a:stCxn id="41" idx="3"/>
          </p:cNvCxnSpPr>
          <p:nvPr/>
        </p:nvCxnSpPr>
        <p:spPr>
          <a:xfrm flipV="1">
            <a:off x="9598401" y="395591"/>
            <a:ext cx="602671" cy="5167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>
            <a:extLst>
              <a:ext uri="{FF2B5EF4-FFF2-40B4-BE49-F238E27FC236}">
                <a16:creationId xmlns:a16="http://schemas.microsoft.com/office/drawing/2014/main" id="{849D0566-8488-4ED6-8731-B15E4B4646BF}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9598401" y="912329"/>
            <a:ext cx="60267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>
            <a:extLst>
              <a:ext uri="{FF2B5EF4-FFF2-40B4-BE49-F238E27FC236}">
                <a16:creationId xmlns:a16="http://schemas.microsoft.com/office/drawing/2014/main" id="{F4CC3EDC-743E-434E-8A13-2AAC39A1D100}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9598401" y="912329"/>
            <a:ext cx="602671" cy="5167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文本框 52">
            <a:extLst>
              <a:ext uri="{FF2B5EF4-FFF2-40B4-BE49-F238E27FC236}">
                <a16:creationId xmlns:a16="http://schemas.microsoft.com/office/drawing/2014/main" id="{2769B354-5F92-45CD-879A-2DB9A30CA806}"/>
              </a:ext>
            </a:extLst>
          </p:cNvPr>
          <p:cNvSpPr txBox="1"/>
          <p:nvPr/>
        </p:nvSpPr>
        <p:spPr>
          <a:xfrm>
            <a:off x="10144950" y="229982"/>
            <a:ext cx="1930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单个值（</a:t>
            </a:r>
            <a:r>
              <a:rPr lang="en-US" altLang="zh-CN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value</a:t>
            </a:r>
            <a:r>
              <a:rPr lang="zh-CN" altLang="en-US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）</a:t>
            </a:r>
            <a:endParaRPr lang="zh-SG" altLang="en-US" sz="2000" b="1" dirty="0">
              <a:solidFill>
                <a:srgbClr val="0070C0"/>
              </a:solidFill>
              <a:latin typeface="Franklin Gothic Medium" panose="020B0603020102020204" pitchFamily="34" charset="0"/>
              <a:ea typeface="仿宋" panose="02010609060101010101" pitchFamily="49" charset="-122"/>
            </a:endParaRP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0877E726-2030-4729-B1E8-4F625CCFBA92}"/>
              </a:ext>
            </a:extLst>
          </p:cNvPr>
          <p:cNvSpPr txBox="1"/>
          <p:nvPr/>
        </p:nvSpPr>
        <p:spPr>
          <a:xfrm>
            <a:off x="10144950" y="712274"/>
            <a:ext cx="1930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列表（</a:t>
            </a:r>
            <a:r>
              <a:rPr lang="en-US" altLang="zh-CN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column</a:t>
            </a:r>
            <a:r>
              <a:rPr lang="zh-CN" altLang="en-US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）</a:t>
            </a:r>
            <a:endParaRPr lang="zh-SG" altLang="en-US" sz="2000" b="1" dirty="0">
              <a:solidFill>
                <a:srgbClr val="0070C0"/>
              </a:solidFill>
              <a:latin typeface="Franklin Gothic Medium" panose="020B0603020102020204" pitchFamily="34" charset="0"/>
              <a:ea typeface="仿宋" panose="02010609060101010101" pitchFamily="49" charset="-122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7A1B9109-8306-477B-B93D-C1087037A6B2}"/>
              </a:ext>
            </a:extLst>
          </p:cNvPr>
          <p:cNvSpPr txBox="1"/>
          <p:nvPr/>
        </p:nvSpPr>
        <p:spPr>
          <a:xfrm>
            <a:off x="10144950" y="1194566"/>
            <a:ext cx="19303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简单表（</a:t>
            </a:r>
            <a:r>
              <a:rPr lang="en-US" altLang="zh-CN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table</a:t>
            </a:r>
            <a:r>
              <a:rPr lang="zh-CN" altLang="en-US" sz="2000" b="1" dirty="0">
                <a:solidFill>
                  <a:srgbClr val="0070C0"/>
                </a:solidFill>
                <a:latin typeface="Franklin Gothic Medium" panose="020B0603020102020204" pitchFamily="34" charset="0"/>
                <a:ea typeface="仿宋" panose="02010609060101010101" pitchFamily="49" charset="-122"/>
              </a:rPr>
              <a:t>）</a:t>
            </a:r>
            <a:endParaRPr lang="zh-SG" altLang="en-US" sz="2000" b="1" dirty="0">
              <a:solidFill>
                <a:srgbClr val="0070C0"/>
              </a:solidFill>
              <a:latin typeface="Franklin Gothic Medium" panose="020B0603020102020204" pitchFamily="34" charset="0"/>
              <a:ea typeface="仿宋" panose="02010609060101010101" pitchFamily="49" charset="-122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id="{D3058452-AB1D-4DD5-833B-F67C86A60793}"/>
              </a:ext>
            </a:extLst>
          </p:cNvPr>
          <p:cNvSpPr/>
          <p:nvPr/>
        </p:nvSpPr>
        <p:spPr>
          <a:xfrm>
            <a:off x="2444885" y="1848254"/>
            <a:ext cx="4111558" cy="4474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SG" sz="1800" b="1" dirty="0"/>
              <a:t>FROM (</a:t>
            </a:r>
            <a:r>
              <a:rPr lang="zh-CN" altLang="en-US" sz="1800" b="1" dirty="0">
                <a:solidFill>
                  <a:srgbClr val="FF0000"/>
                </a:solidFill>
              </a:rPr>
              <a:t>简单表</a:t>
            </a:r>
            <a:r>
              <a:rPr lang="en-US" altLang="zh-CN" sz="1800" b="1" dirty="0"/>
              <a:t>) </a:t>
            </a:r>
            <a:endParaRPr lang="zh-SG" altLang="en-US" dirty="0"/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F23599D6-A227-4E31-A27D-E84A9DC7842F}"/>
              </a:ext>
            </a:extLst>
          </p:cNvPr>
          <p:cNvSpPr/>
          <p:nvPr/>
        </p:nvSpPr>
        <p:spPr>
          <a:xfrm>
            <a:off x="2444885" y="2925862"/>
            <a:ext cx="4111558" cy="4474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SG" b="1" dirty="0"/>
              <a:t>WHERE </a:t>
            </a:r>
            <a:r>
              <a:rPr lang="en-US" altLang="zh-CN" sz="1800" b="1" dirty="0">
                <a:sym typeface="Wingdings" panose="05000000000000000000" pitchFamily="2" charset="2"/>
              </a:rPr>
              <a:t> (</a:t>
            </a:r>
            <a:r>
              <a:rPr lang="zh-CN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判断每一行是否满足条件</a:t>
            </a:r>
            <a:r>
              <a:rPr lang="en-US" altLang="zh-CN" sz="1800" b="1" dirty="0">
                <a:sym typeface="Wingdings" panose="05000000000000000000" pitchFamily="2" charset="2"/>
              </a:rPr>
              <a:t>) </a:t>
            </a:r>
            <a:endParaRPr lang="zh-SG" altLang="en-US" dirty="0"/>
          </a:p>
        </p:txBody>
      </p:sp>
      <p:cxnSp>
        <p:nvCxnSpPr>
          <p:cNvPr id="59" name="直接箭头连接符 58">
            <a:extLst>
              <a:ext uri="{FF2B5EF4-FFF2-40B4-BE49-F238E27FC236}">
                <a16:creationId xmlns:a16="http://schemas.microsoft.com/office/drawing/2014/main" id="{DB37C803-4161-4F55-B88A-21A8F4B7948E}"/>
              </a:ext>
            </a:extLst>
          </p:cNvPr>
          <p:cNvCxnSpPr>
            <a:stCxn id="56" idx="2"/>
            <a:endCxn id="57" idx="0"/>
          </p:cNvCxnSpPr>
          <p:nvPr/>
        </p:nvCxnSpPr>
        <p:spPr>
          <a:xfrm>
            <a:off x="4500664" y="2295726"/>
            <a:ext cx="0" cy="630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文本框 59">
            <a:extLst>
              <a:ext uri="{FF2B5EF4-FFF2-40B4-BE49-F238E27FC236}">
                <a16:creationId xmlns:a16="http://schemas.microsoft.com/office/drawing/2014/main" id="{4188DA44-FA7D-4A13-8B47-012E7A5912AB}"/>
              </a:ext>
            </a:extLst>
          </p:cNvPr>
          <p:cNvSpPr txBox="1"/>
          <p:nvPr/>
        </p:nvSpPr>
        <p:spPr>
          <a:xfrm>
            <a:off x="4448784" y="2433694"/>
            <a:ext cx="150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简单表</a:t>
            </a:r>
            <a:r>
              <a:rPr lang="en-US" altLang="zh-CN" b="1" dirty="0"/>
              <a:t>(table)</a:t>
            </a:r>
            <a:endParaRPr lang="zh-SG" altLang="en-US" b="1" dirty="0"/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id="{E77AA65B-E58B-487C-81F5-5D4514FA7AAA}"/>
              </a:ext>
            </a:extLst>
          </p:cNvPr>
          <p:cNvSpPr/>
          <p:nvPr/>
        </p:nvSpPr>
        <p:spPr>
          <a:xfrm>
            <a:off x="2444885" y="4003470"/>
            <a:ext cx="4111558" cy="4474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SG" b="1" dirty="0"/>
              <a:t>SELECT (</a:t>
            </a:r>
            <a:r>
              <a:rPr lang="zh-CN" altLang="en-US" b="1" dirty="0">
                <a:solidFill>
                  <a:srgbClr val="FF0000"/>
                </a:solidFill>
              </a:rPr>
              <a:t>提取特定字段</a:t>
            </a:r>
            <a:r>
              <a:rPr lang="en-US" altLang="zh-SG" b="1" dirty="0"/>
              <a:t>)</a:t>
            </a:r>
            <a:endParaRPr lang="zh-SG" altLang="en-US" dirty="0"/>
          </a:p>
        </p:txBody>
      </p:sp>
      <p:cxnSp>
        <p:nvCxnSpPr>
          <p:cNvPr id="62" name="直接箭头连接符 61">
            <a:extLst>
              <a:ext uri="{FF2B5EF4-FFF2-40B4-BE49-F238E27FC236}">
                <a16:creationId xmlns:a16="http://schemas.microsoft.com/office/drawing/2014/main" id="{C7F802B3-1BF7-438C-BD26-5C5E6BBD6B46}"/>
              </a:ext>
            </a:extLst>
          </p:cNvPr>
          <p:cNvCxnSpPr>
            <a:cxnSpLocks/>
            <a:stCxn id="57" idx="2"/>
            <a:endCxn id="61" idx="0"/>
          </p:cNvCxnSpPr>
          <p:nvPr/>
        </p:nvCxnSpPr>
        <p:spPr>
          <a:xfrm>
            <a:off x="4500664" y="3373334"/>
            <a:ext cx="0" cy="630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文本框 64">
            <a:extLst>
              <a:ext uri="{FF2B5EF4-FFF2-40B4-BE49-F238E27FC236}">
                <a16:creationId xmlns:a16="http://schemas.microsoft.com/office/drawing/2014/main" id="{482FC269-CDDA-4695-84F0-160D71F82638}"/>
              </a:ext>
            </a:extLst>
          </p:cNvPr>
          <p:cNvSpPr txBox="1"/>
          <p:nvPr/>
        </p:nvSpPr>
        <p:spPr>
          <a:xfrm>
            <a:off x="4448784" y="3466287"/>
            <a:ext cx="3354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满足条件行构成的简单表</a:t>
            </a:r>
            <a:r>
              <a:rPr lang="en-US" altLang="zh-CN" b="1" dirty="0"/>
              <a:t>(table)</a:t>
            </a:r>
            <a:endParaRPr lang="zh-SG" altLang="en-US" b="1" dirty="0"/>
          </a:p>
        </p:txBody>
      </p:sp>
      <p:sp>
        <p:nvSpPr>
          <p:cNvPr id="66" name="矩形 65">
            <a:extLst>
              <a:ext uri="{FF2B5EF4-FFF2-40B4-BE49-F238E27FC236}">
                <a16:creationId xmlns:a16="http://schemas.microsoft.com/office/drawing/2014/main" id="{47B3A7E6-43A9-4120-A200-4B99F5C870C4}"/>
              </a:ext>
            </a:extLst>
          </p:cNvPr>
          <p:cNvSpPr/>
          <p:nvPr/>
        </p:nvSpPr>
        <p:spPr>
          <a:xfrm>
            <a:off x="2444885" y="5081077"/>
            <a:ext cx="4111558" cy="13002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>
                    <a:lumMod val="50000"/>
                  </a:schemeClr>
                </a:solidFill>
              </a:rPr>
              <a:t>查询结果：</a:t>
            </a:r>
            <a:endParaRPr lang="en-US" altLang="zh-CN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zh-CN" altLang="en-US" b="1" dirty="0"/>
              <a:t>简单表</a:t>
            </a:r>
            <a:r>
              <a:rPr lang="en-US" altLang="zh-CN" b="1" dirty="0"/>
              <a:t> </a:t>
            </a:r>
            <a:r>
              <a:rPr lang="zh-CN" altLang="en-US" b="1" dirty="0"/>
              <a:t>（</a:t>
            </a:r>
            <a:r>
              <a:rPr lang="en-US" altLang="zh-CN" b="1" dirty="0"/>
              <a:t>table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pPr algn="ctr"/>
            <a:r>
              <a:rPr lang="zh-CN" altLang="en-US" b="1" dirty="0"/>
              <a:t>一列 （</a:t>
            </a:r>
            <a:r>
              <a:rPr lang="en-US" altLang="zh-CN" b="1" dirty="0"/>
              <a:t>column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pPr algn="ctr"/>
            <a:r>
              <a:rPr lang="zh-CN" altLang="en-US" b="1" dirty="0"/>
              <a:t>单个值（</a:t>
            </a:r>
            <a:r>
              <a:rPr lang="en-US" altLang="zh-CN" b="1" dirty="0"/>
              <a:t>value</a:t>
            </a:r>
            <a:r>
              <a:rPr lang="zh-CN" altLang="en-US" b="1" dirty="0"/>
              <a:t>）</a:t>
            </a:r>
            <a:endParaRPr lang="zh-SG" altLang="en-US" dirty="0"/>
          </a:p>
        </p:txBody>
      </p:sp>
      <p:cxnSp>
        <p:nvCxnSpPr>
          <p:cNvPr id="67" name="直接箭头连接符 66">
            <a:extLst>
              <a:ext uri="{FF2B5EF4-FFF2-40B4-BE49-F238E27FC236}">
                <a16:creationId xmlns:a16="http://schemas.microsoft.com/office/drawing/2014/main" id="{5092FDC9-88F0-4183-B99E-8929D0B463F8}"/>
              </a:ext>
            </a:extLst>
          </p:cNvPr>
          <p:cNvCxnSpPr>
            <a:cxnSpLocks/>
            <a:stCxn id="61" idx="2"/>
            <a:endCxn id="66" idx="0"/>
          </p:cNvCxnSpPr>
          <p:nvPr/>
        </p:nvCxnSpPr>
        <p:spPr>
          <a:xfrm>
            <a:off x="4500664" y="4450942"/>
            <a:ext cx="0" cy="6301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17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1A312500-B6C4-4E7C-9057-26ED2B36F63F}"/>
              </a:ext>
            </a:extLst>
          </p:cNvPr>
          <p:cNvGrpSpPr/>
          <p:nvPr/>
        </p:nvGrpSpPr>
        <p:grpSpPr>
          <a:xfrm>
            <a:off x="736311" y="806436"/>
            <a:ext cx="11264128" cy="5245128"/>
            <a:chOff x="463936" y="1026767"/>
            <a:chExt cx="11264128" cy="5245128"/>
          </a:xfrm>
        </p:grpSpPr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E48A6BCB-06A1-4D35-8E03-E86F79BFC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3936" y="1026767"/>
              <a:ext cx="8579291" cy="4197566"/>
            </a:xfrm>
            <a:prstGeom prst="rect">
              <a:avLst/>
            </a:prstGeom>
          </p:spPr>
        </p:pic>
        <p:sp>
          <p:nvSpPr>
            <p:cNvPr id="6" name="文本框 5">
              <a:extLst>
                <a:ext uri="{FF2B5EF4-FFF2-40B4-BE49-F238E27FC236}">
                  <a16:creationId xmlns:a16="http://schemas.microsoft.com/office/drawing/2014/main" id="{1732D93F-FD35-4F06-BAA8-FE20D5C5ED7B}"/>
                </a:ext>
              </a:extLst>
            </p:cNvPr>
            <p:cNvSpPr txBox="1"/>
            <p:nvPr/>
          </p:nvSpPr>
          <p:spPr>
            <a:xfrm>
              <a:off x="5622587" y="1149357"/>
              <a:ext cx="25330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字段（</a:t>
              </a:r>
              <a:r>
                <a:rPr lang="en-US" altLang="zh-CN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value</a:t>
              </a:r>
              <a:r>
                <a:rPr lang="zh-CN" altLang="en-US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）</a:t>
              </a:r>
              <a:endParaRPr lang="zh-SG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cxnSp>
          <p:nvCxnSpPr>
            <p:cNvPr id="7" name="直接箭头连接符 6">
              <a:extLst>
                <a:ext uri="{FF2B5EF4-FFF2-40B4-BE49-F238E27FC236}">
                  <a16:creationId xmlns:a16="http://schemas.microsoft.com/office/drawing/2014/main" id="{766AEAF0-80B4-4AB4-9985-7935EB0BC8CB}"/>
                </a:ext>
              </a:extLst>
            </p:cNvPr>
            <p:cNvCxnSpPr/>
            <p:nvPr/>
          </p:nvCxnSpPr>
          <p:spPr>
            <a:xfrm flipH="1">
              <a:off x="3469532" y="1381328"/>
              <a:ext cx="2140085" cy="34371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BB82D55A-4A76-4C3E-A493-16CE6A87916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06757" y="1553183"/>
              <a:ext cx="1867711" cy="57393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31539A50-E5D8-4A22-9310-356F61FB5FC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58247" y="1672577"/>
              <a:ext cx="2603772" cy="10187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7C95E70B-65AF-4ED2-AD15-56B4EB5F79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95865" y="1796112"/>
              <a:ext cx="1666671" cy="110671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CC254148-4CD7-4D1D-8655-AE52CA71C71F}"/>
                </a:ext>
              </a:extLst>
            </p:cNvPr>
            <p:cNvSpPr txBox="1"/>
            <p:nvPr/>
          </p:nvSpPr>
          <p:spPr>
            <a:xfrm>
              <a:off x="3688089" y="3801971"/>
              <a:ext cx="289374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简单表（</a:t>
              </a:r>
              <a:r>
                <a:rPr lang="en-US" altLang="zh-CN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table</a:t>
              </a:r>
              <a:r>
                <a:rPr lang="zh-CN" altLang="en-US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）</a:t>
              </a:r>
              <a:endParaRPr lang="zh-SG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56B8C03A-04B1-4174-A156-D87214F4A819}"/>
                </a:ext>
              </a:extLst>
            </p:cNvPr>
            <p:cNvCxnSpPr>
              <a:cxnSpLocks/>
              <a:stCxn id="11" idx="1"/>
            </p:cNvCxnSpPr>
            <p:nvPr/>
          </p:nvCxnSpPr>
          <p:spPr>
            <a:xfrm flipH="1">
              <a:off x="2613498" y="4063581"/>
              <a:ext cx="107459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63AC3A5B-8A39-4443-A86F-F86D9B6406C1}"/>
                </a:ext>
              </a:extLst>
            </p:cNvPr>
            <p:cNvSpPr txBox="1"/>
            <p:nvPr/>
          </p:nvSpPr>
          <p:spPr>
            <a:xfrm>
              <a:off x="2538288" y="5748675"/>
              <a:ext cx="10903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value</a:t>
              </a:r>
              <a:endParaRPr lang="zh-SG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cxnSp>
          <p:nvCxnSpPr>
            <p:cNvPr id="14" name="直接箭头连接符 13">
              <a:extLst>
                <a:ext uri="{FF2B5EF4-FFF2-40B4-BE49-F238E27FC236}">
                  <a16:creationId xmlns:a16="http://schemas.microsoft.com/office/drawing/2014/main" id="{0C24A13E-0BDA-4F86-8F10-5B2966111E9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091448" y="5200309"/>
              <a:ext cx="749029" cy="63092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B98E9254-7CBA-4B03-B344-DE55EDD606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52800" y="5200309"/>
              <a:ext cx="843065" cy="63092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48097E25-4990-416C-BAD6-0D4568BD0A76}"/>
                </a:ext>
              </a:extLst>
            </p:cNvPr>
            <p:cNvSpPr txBox="1"/>
            <p:nvPr/>
          </p:nvSpPr>
          <p:spPr>
            <a:xfrm>
              <a:off x="5947314" y="4701113"/>
              <a:ext cx="578075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关系运算或者逻辑运算（</a:t>
              </a:r>
              <a:r>
                <a:rPr lang="en-US" altLang="zh-CN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boolean</a:t>
              </a:r>
              <a:r>
                <a:rPr lang="zh-CN" altLang="en-US" sz="2800" b="1" dirty="0">
                  <a:solidFill>
                    <a:srgbClr val="FF0000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）</a:t>
              </a:r>
              <a:endParaRPr lang="zh-SG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  <p:cxnSp>
          <p:nvCxnSpPr>
            <p:cNvPr id="17" name="直接箭头连接符 16">
              <a:extLst>
                <a:ext uri="{FF2B5EF4-FFF2-40B4-BE49-F238E27FC236}">
                  <a16:creationId xmlns:a16="http://schemas.microsoft.com/office/drawing/2014/main" id="{7E304131-EE9D-4013-9A79-352BE4BA7AA3}"/>
                </a:ext>
              </a:extLst>
            </p:cNvPr>
            <p:cNvCxnSpPr>
              <a:cxnSpLocks/>
              <a:stCxn id="16" idx="1"/>
            </p:cNvCxnSpPr>
            <p:nvPr/>
          </p:nvCxnSpPr>
          <p:spPr>
            <a:xfrm flipH="1">
              <a:off x="4967591" y="4962723"/>
              <a:ext cx="979723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8138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651B5ECA-4444-4289-92E9-45B52012AA64}"/>
              </a:ext>
            </a:extLst>
          </p:cNvPr>
          <p:cNvSpPr/>
          <p:nvPr/>
        </p:nvSpPr>
        <p:spPr>
          <a:xfrm>
            <a:off x="499361" y="382620"/>
            <a:ext cx="4111558" cy="4474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SG" sz="1800" b="1" dirty="0"/>
              <a:t>FROM </a:t>
            </a:r>
            <a:r>
              <a:rPr lang="zh-CN" altLang="en-US" sz="1800" b="1" dirty="0">
                <a:solidFill>
                  <a:srgbClr val="FF0000"/>
                </a:solidFill>
              </a:rPr>
              <a:t>简单表</a:t>
            </a:r>
            <a:endParaRPr lang="zh-SG" altLang="en-US" dirty="0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14FCC652-4EF8-4D45-A100-21D640B101C1}"/>
              </a:ext>
            </a:extLst>
          </p:cNvPr>
          <p:cNvSpPr/>
          <p:nvPr/>
        </p:nvSpPr>
        <p:spPr>
          <a:xfrm>
            <a:off x="499361" y="1378084"/>
            <a:ext cx="4111558" cy="4474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SG" b="1" dirty="0"/>
              <a:t>WHERE </a:t>
            </a:r>
            <a:r>
              <a:rPr lang="en-US" altLang="zh-CN" sz="1800" b="1" dirty="0">
                <a:sym typeface="Wingdings" panose="05000000000000000000" pitchFamily="2" charset="2"/>
              </a:rPr>
              <a:t> (</a:t>
            </a:r>
            <a:r>
              <a:rPr lang="zh-CN" altLang="en-US" b="1" dirty="0">
                <a:solidFill>
                  <a:srgbClr val="FF0000"/>
                </a:solidFill>
                <a:sym typeface="Wingdings" panose="05000000000000000000" pitchFamily="2" charset="2"/>
              </a:rPr>
              <a:t>判断每一行是否满足条件</a:t>
            </a:r>
            <a:r>
              <a:rPr lang="en-US" altLang="zh-CN" sz="1800" b="1" dirty="0">
                <a:sym typeface="Wingdings" panose="05000000000000000000" pitchFamily="2" charset="2"/>
              </a:rPr>
              <a:t>) </a:t>
            </a:r>
            <a:endParaRPr lang="zh-SG" altLang="en-US" dirty="0"/>
          </a:p>
        </p:txBody>
      </p:sp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8C91D217-729B-4979-8AD9-94EC3A662448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2555140" y="830092"/>
            <a:ext cx="0" cy="547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>
            <a:extLst>
              <a:ext uri="{FF2B5EF4-FFF2-40B4-BE49-F238E27FC236}">
                <a16:creationId xmlns:a16="http://schemas.microsoft.com/office/drawing/2014/main" id="{259F907A-C274-49C3-85C5-7874668F21DE}"/>
              </a:ext>
            </a:extLst>
          </p:cNvPr>
          <p:cNvSpPr txBox="1"/>
          <p:nvPr/>
        </p:nvSpPr>
        <p:spPr>
          <a:xfrm>
            <a:off x="2503260" y="968060"/>
            <a:ext cx="150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简单表</a:t>
            </a:r>
            <a:r>
              <a:rPr lang="en-US" altLang="zh-CN" b="1" dirty="0"/>
              <a:t>(table)</a:t>
            </a:r>
            <a:endParaRPr lang="zh-SG" altLang="en-US" b="1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AB6FFFDD-93C4-4D8D-9742-87BA6A97B23E}"/>
              </a:ext>
            </a:extLst>
          </p:cNvPr>
          <p:cNvSpPr/>
          <p:nvPr/>
        </p:nvSpPr>
        <p:spPr>
          <a:xfrm>
            <a:off x="499361" y="4364476"/>
            <a:ext cx="4111558" cy="4474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SG" b="1" dirty="0"/>
              <a:t>SELECT (</a:t>
            </a:r>
            <a:r>
              <a:rPr lang="zh-CN" altLang="en-US" b="1" dirty="0">
                <a:solidFill>
                  <a:srgbClr val="FF0000"/>
                </a:solidFill>
              </a:rPr>
              <a:t>提取特定分组键</a:t>
            </a:r>
            <a:r>
              <a:rPr lang="en-US" altLang="zh-CN" b="1" dirty="0">
                <a:solidFill>
                  <a:srgbClr val="FF0000"/>
                </a:solidFill>
              </a:rPr>
              <a:t>/</a:t>
            </a:r>
            <a:r>
              <a:rPr lang="zh-CN" altLang="en-US" b="1" dirty="0">
                <a:solidFill>
                  <a:srgbClr val="FF0000"/>
                </a:solidFill>
              </a:rPr>
              <a:t>聚合值</a:t>
            </a:r>
            <a:r>
              <a:rPr lang="en-US" altLang="zh-SG" b="1" dirty="0"/>
              <a:t>)</a:t>
            </a:r>
            <a:endParaRPr lang="zh-SG" altLang="en-US" dirty="0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6A6253CE-8C99-4042-A4E8-D66FBC8821C9}"/>
              </a:ext>
            </a:extLst>
          </p:cNvPr>
          <p:cNvCxnSpPr>
            <a:cxnSpLocks/>
            <a:stCxn id="5" idx="2"/>
            <a:endCxn id="14" idx="0"/>
          </p:cNvCxnSpPr>
          <p:nvPr/>
        </p:nvCxnSpPr>
        <p:spPr>
          <a:xfrm>
            <a:off x="2555140" y="1825556"/>
            <a:ext cx="0" cy="547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18A16A8C-F78C-4CE2-88EE-C5CFCF1D7EF1}"/>
              </a:ext>
            </a:extLst>
          </p:cNvPr>
          <p:cNvSpPr txBox="1"/>
          <p:nvPr/>
        </p:nvSpPr>
        <p:spPr>
          <a:xfrm>
            <a:off x="2503260" y="1914886"/>
            <a:ext cx="3354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满足条件行构成的</a:t>
            </a:r>
            <a:r>
              <a:rPr lang="zh-CN" altLang="en-US" b="1" dirty="0">
                <a:solidFill>
                  <a:srgbClr val="FF0000"/>
                </a:solidFill>
              </a:rPr>
              <a:t>简单表</a:t>
            </a:r>
            <a:r>
              <a:rPr lang="en-US" altLang="zh-CN" b="1" dirty="0"/>
              <a:t>(table)</a:t>
            </a:r>
            <a:endParaRPr lang="zh-SG" altLang="en-US" b="1" dirty="0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FE45603-8184-488C-A267-6AF875EF46EA}"/>
              </a:ext>
            </a:extLst>
          </p:cNvPr>
          <p:cNvSpPr/>
          <p:nvPr/>
        </p:nvSpPr>
        <p:spPr>
          <a:xfrm>
            <a:off x="499361" y="5359939"/>
            <a:ext cx="4111558" cy="13002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bg1">
                    <a:lumMod val="50000"/>
                  </a:schemeClr>
                </a:solidFill>
              </a:rPr>
              <a:t>查询结果：</a:t>
            </a:r>
            <a:endParaRPr lang="en-US" altLang="zh-CN" b="1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zh-CN" altLang="en-US" b="1" dirty="0"/>
              <a:t>简单表</a:t>
            </a:r>
            <a:r>
              <a:rPr lang="en-US" altLang="zh-CN" b="1" dirty="0"/>
              <a:t> </a:t>
            </a:r>
            <a:r>
              <a:rPr lang="zh-CN" altLang="en-US" b="1" dirty="0"/>
              <a:t>（</a:t>
            </a:r>
            <a:r>
              <a:rPr lang="en-US" altLang="zh-CN" b="1" dirty="0"/>
              <a:t>table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pPr algn="ctr"/>
            <a:r>
              <a:rPr lang="zh-CN" altLang="en-US" b="1" dirty="0"/>
              <a:t>一列 （</a:t>
            </a:r>
            <a:r>
              <a:rPr lang="en-US" altLang="zh-CN" b="1" dirty="0"/>
              <a:t>column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pPr algn="ctr"/>
            <a:r>
              <a:rPr lang="zh-CN" altLang="en-US" b="1" dirty="0"/>
              <a:t>单个值（</a:t>
            </a:r>
            <a:r>
              <a:rPr lang="en-US" altLang="zh-CN" b="1" dirty="0"/>
              <a:t>value</a:t>
            </a:r>
            <a:r>
              <a:rPr lang="zh-CN" altLang="en-US" b="1" dirty="0"/>
              <a:t>）</a:t>
            </a:r>
            <a:endParaRPr lang="zh-SG" altLang="en-US" dirty="0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897761C-0D04-4405-8E26-7CB46EBBB779}"/>
              </a:ext>
            </a:extLst>
          </p:cNvPr>
          <p:cNvCxnSpPr>
            <a:cxnSpLocks/>
            <a:stCxn id="8" idx="2"/>
            <a:endCxn id="11" idx="0"/>
          </p:cNvCxnSpPr>
          <p:nvPr/>
        </p:nvCxnSpPr>
        <p:spPr>
          <a:xfrm>
            <a:off x="2555140" y="4811948"/>
            <a:ext cx="0" cy="5479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矩形 13">
            <a:extLst>
              <a:ext uri="{FF2B5EF4-FFF2-40B4-BE49-F238E27FC236}">
                <a16:creationId xmlns:a16="http://schemas.microsoft.com/office/drawing/2014/main" id="{1A35A33F-1657-42FB-AE2A-711C0650C11E}"/>
              </a:ext>
            </a:extLst>
          </p:cNvPr>
          <p:cNvSpPr/>
          <p:nvPr/>
        </p:nvSpPr>
        <p:spPr>
          <a:xfrm>
            <a:off x="499361" y="2373548"/>
            <a:ext cx="4111558" cy="4474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SG" b="1" dirty="0"/>
              <a:t>GROUP BY </a:t>
            </a:r>
            <a:r>
              <a:rPr lang="en-US" altLang="zh-CN" sz="1800" b="1" dirty="0">
                <a:sym typeface="Wingdings" panose="05000000000000000000" pitchFamily="2" charset="2"/>
              </a:rPr>
              <a:t> </a:t>
            </a:r>
            <a:r>
              <a:rPr lang="zh-CN" altLang="en-US" sz="1800" b="1" dirty="0">
                <a:solidFill>
                  <a:srgbClr val="FF0000"/>
                </a:solidFill>
                <a:sym typeface="Wingdings" panose="05000000000000000000" pitchFamily="2" charset="2"/>
              </a:rPr>
              <a:t>分组键</a:t>
            </a:r>
            <a:endParaRPr lang="zh-SG" altLang="en-US" dirty="0">
              <a:solidFill>
                <a:srgbClr val="FF0000"/>
              </a:solidFill>
            </a:endParaRPr>
          </a:p>
        </p:txBody>
      </p: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01026658-62DF-4773-A1AC-F7F369FAAB2E}"/>
              </a:ext>
            </a:extLst>
          </p:cNvPr>
          <p:cNvCxnSpPr>
            <a:cxnSpLocks/>
            <a:stCxn id="14" idx="2"/>
            <a:endCxn id="19" idx="0"/>
          </p:cNvCxnSpPr>
          <p:nvPr/>
        </p:nvCxnSpPr>
        <p:spPr>
          <a:xfrm>
            <a:off x="2555140" y="2821020"/>
            <a:ext cx="0" cy="547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矩形 18">
            <a:extLst>
              <a:ext uri="{FF2B5EF4-FFF2-40B4-BE49-F238E27FC236}">
                <a16:creationId xmlns:a16="http://schemas.microsoft.com/office/drawing/2014/main" id="{DF418DF4-F7F3-4024-8A9E-67C515217551}"/>
              </a:ext>
            </a:extLst>
          </p:cNvPr>
          <p:cNvSpPr/>
          <p:nvPr/>
        </p:nvSpPr>
        <p:spPr>
          <a:xfrm>
            <a:off x="499361" y="3369012"/>
            <a:ext cx="4111558" cy="447472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SG" b="1" dirty="0"/>
              <a:t>HAVING (</a:t>
            </a:r>
            <a:r>
              <a:rPr lang="zh-CN" altLang="en-US" b="1" dirty="0"/>
              <a:t>判断每一组是否满足条件</a:t>
            </a:r>
            <a:r>
              <a:rPr lang="en-US" altLang="zh-SG" b="1" dirty="0"/>
              <a:t>)</a:t>
            </a:r>
            <a:endParaRPr lang="zh-SG" altLang="en-US" dirty="0">
              <a:solidFill>
                <a:srgbClr val="FF0000"/>
              </a:solidFill>
            </a:endParaRPr>
          </a:p>
        </p:txBody>
      </p: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C6B08B25-5915-4321-A508-3B9459248202}"/>
              </a:ext>
            </a:extLst>
          </p:cNvPr>
          <p:cNvCxnSpPr>
            <a:cxnSpLocks/>
            <a:stCxn id="19" idx="2"/>
            <a:endCxn id="8" idx="0"/>
          </p:cNvCxnSpPr>
          <p:nvPr/>
        </p:nvCxnSpPr>
        <p:spPr>
          <a:xfrm>
            <a:off x="2555140" y="3816484"/>
            <a:ext cx="0" cy="547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ABA6E0FF-C081-42F5-9A31-B31BC9660995}"/>
              </a:ext>
            </a:extLst>
          </p:cNvPr>
          <p:cNvSpPr txBox="1"/>
          <p:nvPr/>
        </p:nvSpPr>
        <p:spPr>
          <a:xfrm>
            <a:off x="2503260" y="2879545"/>
            <a:ext cx="2635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分组键</a:t>
            </a:r>
            <a:r>
              <a:rPr lang="en-US" altLang="zh-CN" b="1" dirty="0"/>
              <a:t>merge</a:t>
            </a:r>
            <a:r>
              <a:rPr lang="zh-CN" altLang="en-US" b="1" dirty="0"/>
              <a:t>后的</a:t>
            </a:r>
            <a:r>
              <a:rPr lang="zh-CN" altLang="en-US" b="1" dirty="0">
                <a:solidFill>
                  <a:srgbClr val="FF0000"/>
                </a:solidFill>
              </a:rPr>
              <a:t>复杂表</a:t>
            </a:r>
            <a:endParaRPr lang="zh-SG" altLang="en-US" b="1" dirty="0">
              <a:solidFill>
                <a:srgbClr val="FF0000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218B373-5B29-455E-9F7F-580772AECECC}"/>
              </a:ext>
            </a:extLst>
          </p:cNvPr>
          <p:cNvSpPr txBox="1"/>
          <p:nvPr/>
        </p:nvSpPr>
        <p:spPr>
          <a:xfrm>
            <a:off x="2503260" y="3886355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/>
              <a:t>满足条件组构成的</a:t>
            </a:r>
            <a:r>
              <a:rPr lang="zh-CN" altLang="en-US" b="1" dirty="0">
                <a:solidFill>
                  <a:srgbClr val="FF0000"/>
                </a:solidFill>
              </a:rPr>
              <a:t>复杂表</a:t>
            </a:r>
            <a:endParaRPr lang="zh-SG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7" name="表格 26">
            <a:extLst>
              <a:ext uri="{FF2B5EF4-FFF2-40B4-BE49-F238E27FC236}">
                <a16:creationId xmlns:a16="http://schemas.microsoft.com/office/drawing/2014/main" id="{7126DE6A-7755-4F94-8590-8C12C4ED0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142618"/>
              </p:ext>
            </p:extLst>
          </p:nvPr>
        </p:nvGraphicFramePr>
        <p:xfrm>
          <a:off x="6096000" y="382620"/>
          <a:ext cx="5638800" cy="302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0400">
                  <a:extLst>
                    <a:ext uri="{9D8B030D-6E8A-4147-A177-3AD203B41FA5}">
                      <a16:colId xmlns:a16="http://schemas.microsoft.com/office/drawing/2014/main" val="242835326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093908471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290061966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940873274"/>
                    </a:ext>
                  </a:extLst>
                </a:gridCol>
                <a:gridCol w="660400">
                  <a:extLst>
                    <a:ext uri="{9D8B030D-6E8A-4147-A177-3AD203B41FA5}">
                      <a16:colId xmlns:a16="http://schemas.microsoft.com/office/drawing/2014/main" val="692155209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930216051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product_id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product_name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category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regist_date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sale_price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purchase_price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7806679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P001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iPhone 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电子产品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2024/2/1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7000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5200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695087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P002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Samsung Galaxy S23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电子产品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6300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4500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1633226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P005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Nike Air Max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鞋类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2024/5/20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1050.5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630.5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2694316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P006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Adidas Ultraboost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鞋类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2024/6/25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770.5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490.5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7073697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P007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Puma </a:t>
                      </a:r>
                      <a:r>
                        <a:rPr lang="zh-SG" altLang="en-US" sz="1100" u="none" strike="noStrike">
                          <a:effectLst/>
                        </a:rPr>
                        <a:t>跑鞋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鞋类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2024/7/30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840.5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560.5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332081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P008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Reebok Classics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鞋类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980.5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665.5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1921097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P009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Dell XPS 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电脑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2024/8/4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7700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5600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1734458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HP Spectre x360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电脑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2024/9/9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7000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5200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2235763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Asus ZenBook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电脑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2024/10/14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7350.5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4900.5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1582827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Lenovo ThinkPad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电脑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2024/11/11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8400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6300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785999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Canon EOS R5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相机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2024/1/15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27300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21000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8082090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Nikon Z7 II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相机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2024/2/20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19600.5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19600.5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19849392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Sony Alpha 7C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相机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2024/3/25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12600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10500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7936915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Fujifilm X-T4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相机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2024/4/30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11900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9100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4172829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Adidas Yeezy Boost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鞋类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2024/5/5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2100.5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1400.5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8847251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P019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Surface Pro 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SG" altLang="en-US" sz="1100" u="none" strike="noStrike">
                          <a:effectLst/>
                        </a:rPr>
                        <a:t>电脑</a:t>
                      </a:r>
                      <a:endParaRPr lang="zh-SG" alt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2024/7/15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>
                          <a:effectLst/>
                        </a:rPr>
                        <a:t>9800</a:t>
                      </a:r>
                      <a:endParaRPr lang="en-US" altLang="zh-SG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SG" sz="1100" u="none" strike="noStrike" dirty="0">
                          <a:effectLst/>
                        </a:rPr>
                        <a:t>7000</a:t>
                      </a:r>
                      <a:endParaRPr lang="en-US" altLang="zh-SG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13558868"/>
                  </a:ext>
                </a:extLst>
              </a:tr>
            </a:tbl>
          </a:graphicData>
        </a:graphic>
      </p:graphicFrame>
      <p:sp>
        <p:nvSpPr>
          <p:cNvPr id="28" name="文本框 27">
            <a:extLst>
              <a:ext uri="{FF2B5EF4-FFF2-40B4-BE49-F238E27FC236}">
                <a16:creationId xmlns:a16="http://schemas.microsoft.com/office/drawing/2014/main" id="{5BA65A83-F1AE-49D0-9A2D-4D2C75064968}"/>
              </a:ext>
            </a:extLst>
          </p:cNvPr>
          <p:cNvSpPr txBox="1"/>
          <p:nvPr/>
        </p:nvSpPr>
        <p:spPr>
          <a:xfrm>
            <a:off x="8476818" y="1328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简单表</a:t>
            </a:r>
            <a:endParaRPr lang="zh-SG" altLang="en-US" dirty="0"/>
          </a:p>
        </p:txBody>
      </p:sp>
      <p:graphicFrame>
        <p:nvGraphicFramePr>
          <p:cNvPr id="29" name="表格 28">
            <a:extLst>
              <a:ext uri="{FF2B5EF4-FFF2-40B4-BE49-F238E27FC236}">
                <a16:creationId xmlns:a16="http://schemas.microsoft.com/office/drawing/2014/main" id="{B0CE14CF-2BA4-4A18-98F3-20E847EA95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533514"/>
              </p:ext>
            </p:extLst>
          </p:nvPr>
        </p:nvGraphicFramePr>
        <p:xfrm>
          <a:off x="6104273" y="3774552"/>
          <a:ext cx="5613400" cy="3022600"/>
        </p:xfrm>
        <a:graphic>
          <a:graphicData uri="http://schemas.openxmlformats.org/drawingml/2006/table">
            <a:tbl>
              <a:tblPr/>
              <a:tblGrid>
                <a:gridCol w="774700">
                  <a:extLst>
                    <a:ext uri="{9D8B030D-6E8A-4147-A177-3AD203B41FA5}">
                      <a16:colId xmlns:a16="http://schemas.microsoft.com/office/drawing/2014/main" val="179242916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124931163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141170343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51625636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3471406338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val="700317793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product_id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product_name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category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regist_date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sale_price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purchase_price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00536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P009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Dell XPS 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SG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电脑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2024/8/4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7700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5600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81749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HP Spectre x360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2024/9/9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5200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22457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Asus ZenBook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2024/10/14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7350.5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4900.5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05376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Lenovo ThinkPad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2024/11/11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8400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6300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502381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Surface Pro 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2024/7/15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9800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63045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iPhone 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SG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电子产品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2024/2/1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5200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59847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P002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Samsung Galaxy S23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SG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6300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4500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69103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Canon EOS R5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SG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相机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2024/1/15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27300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21000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7792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Nikon Z7 II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2024/2/20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19600.5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19600.5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02319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Sony Alpha 7C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2024/3/25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12600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10500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732673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Fujifilm X-T4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2024/4/30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11900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9100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567824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P005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Nike Air Max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zh-SG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鞋类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2024/5/20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1050.5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630.5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25699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P006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Adidas Ultraboost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2024/6/25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770.5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490.5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55546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P007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Puma </a:t>
                      </a:r>
                      <a:r>
                        <a:rPr lang="zh-SG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跑鞋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2024/7/30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840.5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560.5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10245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P008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Reebok Classics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SG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 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980.5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665.5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41549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P017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Adidas Yeezy Boost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SG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2024/5/5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2100.5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SG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1400.5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5842"/>
                  </a:ext>
                </a:extLst>
              </a:tr>
            </a:tbl>
          </a:graphicData>
        </a:graphic>
      </p:graphicFrame>
      <p:sp>
        <p:nvSpPr>
          <p:cNvPr id="30" name="文本框 29">
            <a:extLst>
              <a:ext uri="{FF2B5EF4-FFF2-40B4-BE49-F238E27FC236}">
                <a16:creationId xmlns:a16="http://schemas.microsoft.com/office/drawing/2014/main" id="{2139A721-DC0F-46A3-ACD7-098D0D18DAC7}"/>
              </a:ext>
            </a:extLst>
          </p:cNvPr>
          <p:cNvSpPr txBox="1"/>
          <p:nvPr/>
        </p:nvSpPr>
        <p:spPr>
          <a:xfrm>
            <a:off x="8525456" y="340522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复杂表</a:t>
            </a:r>
            <a:endParaRPr lang="zh-SG" altLang="en-US" dirty="0"/>
          </a:p>
        </p:txBody>
      </p: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0A5D3E3D-465D-4983-8DCD-95A318166682}"/>
              </a:ext>
            </a:extLst>
          </p:cNvPr>
          <p:cNvCxnSpPr/>
          <p:nvPr/>
        </p:nvCxnSpPr>
        <p:spPr>
          <a:xfrm flipV="1">
            <a:off x="4928681" y="1524000"/>
            <a:ext cx="1167319" cy="4539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直接箭头连接符 32">
            <a:extLst>
              <a:ext uri="{FF2B5EF4-FFF2-40B4-BE49-F238E27FC236}">
                <a16:creationId xmlns:a16="http://schemas.microsoft.com/office/drawing/2014/main" id="{261192C7-A68F-45E0-89AE-EC49204869F9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5138533" y="4075250"/>
            <a:ext cx="965740" cy="12106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085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21552D4-23E9-4FF9-9A64-092BC283C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962" y="96112"/>
            <a:ext cx="9239725" cy="584865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8D50F353-6B9A-4660-9050-B50ADE999FEA}"/>
              </a:ext>
            </a:extLst>
          </p:cNvPr>
          <p:cNvSpPr txBox="1"/>
          <p:nvPr/>
        </p:nvSpPr>
        <p:spPr>
          <a:xfrm>
            <a:off x="8404698" y="423188"/>
            <a:ext cx="3256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按组聚合（</a:t>
            </a:r>
            <a:r>
              <a:rPr lang="en-US" altLang="zh-CN" sz="2800" b="1" dirty="0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value</a:t>
            </a:r>
            <a:r>
              <a:rPr lang="zh-CN" altLang="en-US" sz="2800" b="1" dirty="0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）</a:t>
            </a:r>
            <a:endParaRPr lang="zh-SG" altLang="en-US" sz="2800" b="1" dirty="0">
              <a:solidFill>
                <a:srgbClr val="C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CAD26964-3915-4C9A-B13E-3FD659BF9FE5}"/>
              </a:ext>
            </a:extLst>
          </p:cNvPr>
          <p:cNvCxnSpPr>
            <a:stCxn id="6" idx="1"/>
          </p:cNvCxnSpPr>
          <p:nvPr/>
        </p:nvCxnSpPr>
        <p:spPr>
          <a:xfrm flipH="1">
            <a:off x="5914418" y="684798"/>
            <a:ext cx="2490280" cy="3593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4FC71786-955D-4F54-AC1E-83937686D36F}"/>
              </a:ext>
            </a:extLst>
          </p:cNvPr>
          <p:cNvCxnSpPr>
            <a:cxnSpLocks/>
          </p:cNvCxnSpPr>
          <p:nvPr/>
        </p:nvCxnSpPr>
        <p:spPr>
          <a:xfrm flipH="1">
            <a:off x="7159557" y="946408"/>
            <a:ext cx="1245141" cy="4673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4F3D523F-7B79-4E22-BC15-3BAD44342576}"/>
              </a:ext>
            </a:extLst>
          </p:cNvPr>
          <p:cNvCxnSpPr>
            <a:cxnSpLocks/>
          </p:cNvCxnSpPr>
          <p:nvPr/>
        </p:nvCxnSpPr>
        <p:spPr>
          <a:xfrm flipH="1">
            <a:off x="7782127" y="1098808"/>
            <a:ext cx="774972" cy="68459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4816076C-BE12-449F-8E22-597AEB9135BB}"/>
              </a:ext>
            </a:extLst>
          </p:cNvPr>
          <p:cNvCxnSpPr>
            <a:cxnSpLocks/>
          </p:cNvCxnSpPr>
          <p:nvPr/>
        </p:nvCxnSpPr>
        <p:spPr>
          <a:xfrm flipH="1">
            <a:off x="8508460" y="1180080"/>
            <a:ext cx="188069" cy="8108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1F339DA5-72E4-44FB-B6B9-76F7400C5EDE}"/>
              </a:ext>
            </a:extLst>
          </p:cNvPr>
          <p:cNvSpPr txBox="1"/>
          <p:nvPr/>
        </p:nvSpPr>
        <p:spPr>
          <a:xfrm>
            <a:off x="4089486" y="166898"/>
            <a:ext cx="12666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分组键</a:t>
            </a:r>
            <a:endParaRPr lang="zh-SG" altLang="en-US" sz="2800" b="1" dirty="0">
              <a:solidFill>
                <a:srgbClr val="C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F7A6C233-457D-4952-8E47-69E9E642651C}"/>
              </a:ext>
            </a:extLst>
          </p:cNvPr>
          <p:cNvCxnSpPr>
            <a:cxnSpLocks/>
            <a:stCxn id="19" idx="1"/>
          </p:cNvCxnSpPr>
          <p:nvPr/>
        </p:nvCxnSpPr>
        <p:spPr>
          <a:xfrm flipH="1">
            <a:off x="2879388" y="428508"/>
            <a:ext cx="1210098" cy="2562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636E387F-32B9-4B5C-9ECF-8C5871BF6DE5}"/>
              </a:ext>
            </a:extLst>
          </p:cNvPr>
          <p:cNvSpPr txBox="1"/>
          <p:nvPr/>
        </p:nvSpPr>
        <p:spPr>
          <a:xfrm>
            <a:off x="3772396" y="2709602"/>
            <a:ext cx="2893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简单表（</a:t>
            </a:r>
            <a:r>
              <a:rPr lang="en-US" altLang="zh-CN" sz="2800" b="1" dirty="0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table</a:t>
            </a:r>
            <a:r>
              <a:rPr lang="zh-CN" altLang="en-US" sz="2800" b="1" dirty="0">
                <a:solidFill>
                  <a:srgbClr val="C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）</a:t>
            </a:r>
            <a:endParaRPr lang="zh-SG" altLang="en-US" sz="2800" b="1" dirty="0">
              <a:solidFill>
                <a:srgbClr val="C0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02DD08E2-6902-49AE-A573-AC08EFB6AC86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2697805" y="2971212"/>
            <a:ext cx="10745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771D6342-0209-4305-B572-B7BA31454757}"/>
              </a:ext>
            </a:extLst>
          </p:cNvPr>
          <p:cNvSpPr txBox="1"/>
          <p:nvPr/>
        </p:nvSpPr>
        <p:spPr>
          <a:xfrm>
            <a:off x="7445374" y="3404283"/>
            <a:ext cx="3955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关系运算或者逻辑运算（</a:t>
            </a:r>
            <a:r>
              <a:rPr lang="en-US" altLang="zh-CN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boolean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）</a:t>
            </a:r>
            <a:endParaRPr lang="zh-SG" altLang="en-US" sz="2800" b="1" dirty="0">
              <a:solidFill>
                <a:srgbClr val="FF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26" name="直接箭头连接符 25">
            <a:extLst>
              <a:ext uri="{FF2B5EF4-FFF2-40B4-BE49-F238E27FC236}">
                <a16:creationId xmlns:a16="http://schemas.microsoft.com/office/drawing/2014/main" id="{8DAB730B-AECC-47A7-A5B2-D56534A8CC43}"/>
              </a:ext>
            </a:extLst>
          </p:cNvPr>
          <p:cNvCxnSpPr>
            <a:cxnSpLocks/>
          </p:cNvCxnSpPr>
          <p:nvPr/>
        </p:nvCxnSpPr>
        <p:spPr>
          <a:xfrm flipH="1">
            <a:off x="6018179" y="3709481"/>
            <a:ext cx="1536970" cy="1621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9D038372-0EB2-4A1F-860C-7F526F85826F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959796" y="5119992"/>
            <a:ext cx="281259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F082D5DD-B683-444D-A856-65E91EC93915}"/>
              </a:ext>
            </a:extLst>
          </p:cNvPr>
          <p:cNvSpPr txBox="1"/>
          <p:nvPr/>
        </p:nvSpPr>
        <p:spPr>
          <a:xfrm>
            <a:off x="3772395" y="4858382"/>
            <a:ext cx="6335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00B0F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复杂表（</a:t>
            </a:r>
            <a:r>
              <a:rPr lang="en-US" altLang="zh-CN" sz="2800" b="1" dirty="0">
                <a:solidFill>
                  <a:srgbClr val="00B0F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table with merged cells</a:t>
            </a:r>
            <a:r>
              <a:rPr lang="zh-CN" altLang="en-US" sz="2800" b="1" dirty="0">
                <a:solidFill>
                  <a:srgbClr val="00B0F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）</a:t>
            </a:r>
            <a:endParaRPr lang="zh-SG" altLang="en-US" sz="2800" b="1" dirty="0">
              <a:solidFill>
                <a:srgbClr val="00B0F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FE562DE3-D3EB-4390-9BB2-90EB3271A0AA}"/>
              </a:ext>
            </a:extLst>
          </p:cNvPr>
          <p:cNvSpPr txBox="1"/>
          <p:nvPr/>
        </p:nvSpPr>
        <p:spPr>
          <a:xfrm>
            <a:off x="8130063" y="5881594"/>
            <a:ext cx="3955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关系运算或者逻辑运算（</a:t>
            </a:r>
            <a:r>
              <a:rPr lang="en-US" altLang="zh-CN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boolean</a:t>
            </a:r>
            <a:r>
              <a:rPr lang="zh-CN" altLang="en-US" sz="2800" b="1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）</a:t>
            </a:r>
            <a:endParaRPr lang="zh-SG" altLang="en-US" sz="2800" b="1" dirty="0">
              <a:solidFill>
                <a:srgbClr val="FF0000"/>
              </a:solidFill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cxnSp>
        <p:nvCxnSpPr>
          <p:cNvPr id="38" name="直接箭头连接符 37">
            <a:extLst>
              <a:ext uri="{FF2B5EF4-FFF2-40B4-BE49-F238E27FC236}">
                <a16:creationId xmlns:a16="http://schemas.microsoft.com/office/drawing/2014/main" id="{70D87162-4020-49D9-BCED-BCA2286BD04C}"/>
              </a:ext>
            </a:extLst>
          </p:cNvPr>
          <p:cNvCxnSpPr>
            <a:cxnSpLocks/>
          </p:cNvCxnSpPr>
          <p:nvPr/>
        </p:nvCxnSpPr>
        <p:spPr>
          <a:xfrm flipH="1" flipV="1">
            <a:off x="6475380" y="5989040"/>
            <a:ext cx="1468875" cy="2654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6124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506</Words>
  <Application>Microsoft Office PowerPoint</Application>
  <PresentationFormat>宽屏</PresentationFormat>
  <Paragraphs>230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仿宋</vt:lpstr>
      <vt:lpstr>Arial</vt:lpstr>
      <vt:lpstr>Calibri</vt:lpstr>
      <vt:lpstr>Calibri Light</vt:lpstr>
      <vt:lpstr>Franklin Gothic Medium</vt:lpstr>
      <vt:lpstr>Office 主题​​</vt:lpstr>
      <vt:lpstr>SQL查询图示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SQL图示</dc:title>
  <dc:creator>Luping Zhang</dc:creator>
  <cp:lastModifiedBy>Luping Zhang</cp:lastModifiedBy>
  <cp:revision>46</cp:revision>
  <dcterms:created xsi:type="dcterms:W3CDTF">2024-12-02T05:13:42Z</dcterms:created>
  <dcterms:modified xsi:type="dcterms:W3CDTF">2024-12-02T09:02:18Z</dcterms:modified>
</cp:coreProperties>
</file>